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6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7094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526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3358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9517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3906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6251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807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5439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1014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6267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885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17A60-BB10-4DEE-9690-0D70838D87FF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570CD-9BE0-4240-B151-79D59ED9D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361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jpe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12" Type="http://schemas.openxmlformats.org/officeDocument/2006/relationships/image" Target="../media/image13.png"/><Relationship Id="rId17" Type="http://schemas.microsoft.com/office/2007/relationships/hdphoto" Target="../media/hdphoto4.wdp"/><Relationship Id="rId2" Type="http://schemas.openxmlformats.org/officeDocument/2006/relationships/image" Target="../media/image6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5" Type="http://schemas.microsoft.com/office/2007/relationships/hdphoto" Target="../media/hdphoto1.wdp"/><Relationship Id="rId15" Type="http://schemas.openxmlformats.org/officeDocument/2006/relationships/image" Target="../media/image16.jpe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jpeg"/><Relationship Id="rId1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ru/" TargetMode="External"/><Relationship Id="rId3" Type="http://schemas.openxmlformats.org/officeDocument/2006/relationships/image" Target="../media/image2.gif"/><Relationship Id="rId7" Type="http://schemas.openxmlformats.org/officeDocument/2006/relationships/hyperlink" Target="http://www.nachalka.com/taxonomy_vtn/term/1129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achalka.com/node/1401" TargetMode="External"/><Relationship Id="rId5" Type="http://schemas.openxmlformats.org/officeDocument/2006/relationships/hyperlink" Target="https://sites.google.com/site/interaktivnyjkalejdoskop/ikt-v-rabote-ucitela/videouroki-po-sozdaniu-interaktivnyh-prezentacij" TargetMode="External"/><Relationship Id="rId4" Type="http://schemas.openxmlformats.org/officeDocument/2006/relationships/hyperlink" Target="http://images.yandex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картинки\0d09b4c8e513ddad63f4f1d80b94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42910" y="357166"/>
            <a:ext cx="821537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Интерактивный кроссворд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«УЗНАЙ СОРНЯК»</a:t>
            </a:r>
            <a:endParaRPr lang="ru-RU" sz="1600" b="1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85786" y="5357826"/>
            <a:ext cx="778674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Презентацию подготовила: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Сергеева Татьяна Иосифовна</a:t>
            </a:r>
            <a:endParaRPr lang="ru-RU" sz="1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учитель </a:t>
            </a:r>
            <a:r>
              <a:rPr lang="ru-RU" sz="1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начальных </a:t>
            </a:r>
            <a:r>
              <a:rPr lang="ru-RU" sz="1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классов</a:t>
            </a:r>
            <a:endParaRPr lang="ru-RU" sz="16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МБОУ </a:t>
            </a:r>
            <a:r>
              <a:rPr lang="ru-RU" sz="1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«</a:t>
            </a:r>
            <a:r>
              <a:rPr lang="ru-RU" sz="16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Самусьский</a:t>
            </a:r>
            <a:r>
              <a:rPr lang="ru-RU" sz="1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 лицей имени </a:t>
            </a:r>
            <a:r>
              <a:rPr lang="ru-RU" sz="1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а</a:t>
            </a:r>
            <a:r>
              <a:rPr lang="ru-RU" sz="1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кадемика В. В. Пекарского» ЗАТО Северск Томской </a:t>
            </a:r>
            <a:r>
              <a:rPr lang="ru-RU" sz="1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области</a:t>
            </a:r>
          </a:p>
        </p:txBody>
      </p:sp>
      <p:pic>
        <p:nvPicPr>
          <p:cNvPr id="4" name="Picture 2" descr="E:\Документы мама\шаблоны для презентаций\1279006027_629b7661d470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261" y="3367655"/>
            <a:ext cx="1881705" cy="236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Документы мама\шаблоны для презентаций\346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8580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Документы мама\шаблоны для презентаций\347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70" y="2285992"/>
            <a:ext cx="864096" cy="75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Документы мама\шаблоны для презентаций\348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704731">
            <a:off x="1928574" y="2243101"/>
            <a:ext cx="685800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546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картинки\0d09b4c8e513ddad63f4f1d80b94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300"/>
            <a:ext cx="9144000" cy="68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ая выноска 8"/>
          <p:cNvSpPr/>
          <p:nvPr/>
        </p:nvSpPr>
        <p:spPr>
          <a:xfrm>
            <a:off x="251520" y="260648"/>
            <a:ext cx="8280920" cy="5832648"/>
          </a:xfrm>
          <a:prstGeom prst="wedgeRect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dirty="0"/>
          </a:p>
        </p:txBody>
      </p:sp>
      <p:pic>
        <p:nvPicPr>
          <p:cNvPr id="4" name="Picture 2" descr="E:\Документы мама\шаблоны для презентаций\1279006027_629b7661d470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68256" y="5349682"/>
            <a:ext cx="1184501" cy="148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826889" y="188640"/>
            <a:ext cx="54902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Инструкция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 работе с кроссвордом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388969"/>
            <a:ext cx="8280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i="1" dirty="0" smtClean="0"/>
              <a:t>Наведите курсор на овал-кнопку с номером вопроса, расположенного в правом нижнем углу и щёлкните левой кнопкой мышки. Появится загадка.  Отгадав загадку, наведите курсор на цифру в кроссворде и щёлкните левой кнопкой мышки. Появится отгадка и картинка. В центре кроссворда по ходу его разгадывания высветится  ключевое слово-тема кроссворда «Сорняки».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xmlns="" val="367027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Прямоугольник 184"/>
          <p:cNvSpPr/>
          <p:nvPr/>
        </p:nvSpPr>
        <p:spPr>
          <a:xfrm>
            <a:off x="3203848" y="971648"/>
            <a:ext cx="4315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141" name="Группа 140"/>
          <p:cNvGrpSpPr/>
          <p:nvPr/>
        </p:nvGrpSpPr>
        <p:grpSpPr>
          <a:xfrm>
            <a:off x="2756857" y="113521"/>
            <a:ext cx="2691543" cy="715661"/>
            <a:chOff x="2756857" y="113521"/>
            <a:chExt cx="2691543" cy="715661"/>
          </a:xfrm>
        </p:grpSpPr>
        <p:sp>
          <p:nvSpPr>
            <p:cNvPr id="137" name="Прямоугольник 136"/>
            <p:cNvSpPr/>
            <p:nvPr/>
          </p:nvSpPr>
          <p:spPr>
            <a:xfrm>
              <a:off x="2756857" y="116632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в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42" name="Прямоугольник 141"/>
            <p:cNvSpPr/>
            <p:nvPr/>
          </p:nvSpPr>
          <p:spPr>
            <a:xfrm>
              <a:off x="3131433" y="116632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43" name="Прямоугольник 142"/>
            <p:cNvSpPr/>
            <p:nvPr/>
          </p:nvSpPr>
          <p:spPr>
            <a:xfrm>
              <a:off x="3496580" y="116632"/>
              <a:ext cx="40588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</a:t>
              </a:r>
              <a:endParaRPr lang="ru-RU" sz="4000" b="1" cap="none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44" name="Прямоугольник 143"/>
            <p:cNvSpPr/>
            <p:nvPr/>
          </p:nvSpPr>
          <p:spPr>
            <a:xfrm>
              <a:off x="3853406" y="113521"/>
              <a:ext cx="47641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и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45" name="Прямоугольник 144"/>
            <p:cNvSpPr/>
            <p:nvPr/>
          </p:nvSpPr>
          <p:spPr>
            <a:xfrm>
              <a:off x="4252026" y="121296"/>
              <a:ext cx="460383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46" name="Прямоугольник 145"/>
            <p:cNvSpPr/>
            <p:nvPr/>
          </p:nvSpPr>
          <p:spPr>
            <a:xfrm>
              <a:off x="4632213" y="121296"/>
              <a:ext cx="44916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ё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47" name="Прямоугольник 146"/>
            <p:cNvSpPr/>
            <p:nvPr/>
          </p:nvSpPr>
          <p:spPr>
            <a:xfrm>
              <a:off x="5004048" y="121296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48" name="Прямоугольник 147"/>
          <p:cNvSpPr/>
          <p:nvPr/>
        </p:nvSpPr>
        <p:spPr>
          <a:xfrm>
            <a:off x="2417777" y="244407"/>
            <a:ext cx="4315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49" name="Рисунок 1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-85043"/>
            <a:ext cx="864096" cy="864096"/>
          </a:xfrm>
          <a:prstGeom prst="rect">
            <a:avLst/>
          </a:prstGeom>
        </p:spPr>
      </p:pic>
      <p:grpSp>
        <p:nvGrpSpPr>
          <p:cNvPr id="164" name="Группа 163"/>
          <p:cNvGrpSpPr/>
          <p:nvPr/>
        </p:nvGrpSpPr>
        <p:grpSpPr>
          <a:xfrm>
            <a:off x="3532856" y="472405"/>
            <a:ext cx="3489238" cy="729458"/>
            <a:chOff x="3532856" y="472405"/>
            <a:chExt cx="3489238" cy="729458"/>
          </a:xfrm>
        </p:grpSpPr>
        <p:sp>
          <p:nvSpPr>
            <p:cNvPr id="165" name="Прямоугольник 164"/>
            <p:cNvSpPr/>
            <p:nvPr/>
          </p:nvSpPr>
          <p:spPr>
            <a:xfrm>
              <a:off x="3532856" y="489313"/>
              <a:ext cx="46679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chemeClr val="accent5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</a:t>
              </a:r>
              <a:endParaRPr lang="ru-RU" sz="4000" b="1" cap="none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66" name="Прямоугольник 165"/>
            <p:cNvSpPr/>
            <p:nvPr/>
          </p:nvSpPr>
          <p:spPr>
            <a:xfrm>
              <a:off x="3896212" y="489313"/>
              <a:ext cx="489236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д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67" name="Прямоугольник 166"/>
            <p:cNvSpPr/>
            <p:nvPr/>
          </p:nvSpPr>
          <p:spPr>
            <a:xfrm>
              <a:off x="4269373" y="489313"/>
              <a:ext cx="43473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у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68" name="Прямоугольник 167"/>
            <p:cNvSpPr/>
            <p:nvPr/>
          </p:nvSpPr>
          <p:spPr>
            <a:xfrm>
              <a:off x="4656657" y="486202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в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69" name="Прямоугольник 168"/>
            <p:cNvSpPr/>
            <p:nvPr/>
          </p:nvSpPr>
          <p:spPr>
            <a:xfrm>
              <a:off x="5047262" y="493977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70" name="Прямоугольник 169"/>
            <p:cNvSpPr/>
            <p:nvPr/>
          </p:nvSpPr>
          <p:spPr>
            <a:xfrm>
              <a:off x="5408213" y="493977"/>
              <a:ext cx="47160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н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71" name="Прямоугольник 170"/>
            <p:cNvSpPr/>
            <p:nvPr/>
          </p:nvSpPr>
          <p:spPr>
            <a:xfrm>
              <a:off x="5792871" y="493977"/>
              <a:ext cx="441147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ч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72" name="Прямоугольник 171"/>
            <p:cNvSpPr/>
            <p:nvPr/>
          </p:nvSpPr>
          <p:spPr>
            <a:xfrm>
              <a:off x="6171653" y="472405"/>
              <a:ext cx="47641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и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73" name="Прямоугольник 172"/>
            <p:cNvSpPr/>
            <p:nvPr/>
          </p:nvSpPr>
          <p:spPr>
            <a:xfrm>
              <a:off x="6577742" y="493977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175" name="Рисунок 17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363587"/>
            <a:ext cx="1033741" cy="925521"/>
          </a:xfrm>
          <a:prstGeom prst="rect">
            <a:avLst/>
          </a:prstGeom>
        </p:spPr>
      </p:pic>
      <p:grpSp>
        <p:nvGrpSpPr>
          <p:cNvPr id="186" name="Группа 185"/>
          <p:cNvGrpSpPr/>
          <p:nvPr/>
        </p:nvGrpSpPr>
        <p:grpSpPr>
          <a:xfrm>
            <a:off x="3553546" y="848537"/>
            <a:ext cx="2702765" cy="715661"/>
            <a:chOff x="2745635" y="113521"/>
            <a:chExt cx="2702765" cy="715661"/>
          </a:xfrm>
        </p:grpSpPr>
        <p:sp>
          <p:nvSpPr>
            <p:cNvPr id="187" name="Прямоугольник 186"/>
            <p:cNvSpPr/>
            <p:nvPr/>
          </p:nvSpPr>
          <p:spPr>
            <a:xfrm>
              <a:off x="2745635" y="116632"/>
              <a:ext cx="46679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р</a:t>
              </a:r>
              <a:endParaRPr lang="ru-RU" sz="4000" b="1" cap="none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88" name="Прямоугольник 187"/>
            <p:cNvSpPr/>
            <p:nvPr/>
          </p:nvSpPr>
          <p:spPr>
            <a:xfrm>
              <a:off x="3120211" y="116632"/>
              <a:ext cx="46679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89" name="Прямоугольник 188"/>
            <p:cNvSpPr/>
            <p:nvPr/>
          </p:nvSpPr>
          <p:spPr>
            <a:xfrm>
              <a:off x="3421238" y="116632"/>
              <a:ext cx="55656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м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90" name="Прямоугольник 189"/>
            <p:cNvSpPr/>
            <p:nvPr/>
          </p:nvSpPr>
          <p:spPr>
            <a:xfrm>
              <a:off x="3869436" y="113521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91" name="Прямоугольник 190"/>
            <p:cNvSpPr/>
            <p:nvPr/>
          </p:nvSpPr>
          <p:spPr>
            <a:xfrm>
              <a:off x="4191111" y="121296"/>
              <a:ext cx="58221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ш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92" name="Прямоугольник 191"/>
            <p:cNvSpPr/>
            <p:nvPr/>
          </p:nvSpPr>
          <p:spPr>
            <a:xfrm>
              <a:off x="4634618" y="121296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93" name="Прямоугольник 192"/>
            <p:cNvSpPr/>
            <p:nvPr/>
          </p:nvSpPr>
          <p:spPr>
            <a:xfrm>
              <a:off x="5004048" y="121296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194" name="Рисунок 19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4314" l="0" r="996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630"/>
          <a:stretch/>
        </p:blipFill>
        <p:spPr>
          <a:xfrm>
            <a:off x="6879367" y="787202"/>
            <a:ext cx="1129876" cy="988715"/>
          </a:xfrm>
          <a:prstGeom prst="rect">
            <a:avLst/>
          </a:prstGeom>
        </p:spPr>
      </p:pic>
      <p:sp>
        <p:nvSpPr>
          <p:cNvPr id="196" name="Прямоугольник 195"/>
          <p:cNvSpPr/>
          <p:nvPr/>
        </p:nvSpPr>
        <p:spPr>
          <a:xfrm>
            <a:off x="611560" y="1313970"/>
            <a:ext cx="4315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197" name="Группа 196"/>
          <p:cNvGrpSpPr/>
          <p:nvPr/>
        </p:nvGrpSpPr>
        <p:grpSpPr>
          <a:xfrm>
            <a:off x="952809" y="1201645"/>
            <a:ext cx="3775511" cy="729458"/>
            <a:chOff x="952809" y="1201645"/>
            <a:chExt cx="3775511" cy="729458"/>
          </a:xfrm>
        </p:grpSpPr>
        <p:grpSp>
          <p:nvGrpSpPr>
            <p:cNvPr id="198" name="Группа 197"/>
            <p:cNvGrpSpPr/>
            <p:nvPr/>
          </p:nvGrpSpPr>
          <p:grpSpPr>
            <a:xfrm>
              <a:off x="952809" y="1201645"/>
              <a:ext cx="3464938" cy="729458"/>
              <a:chOff x="3573186" y="472405"/>
              <a:chExt cx="3464938" cy="729458"/>
            </a:xfrm>
          </p:grpSpPr>
          <p:sp>
            <p:nvSpPr>
              <p:cNvPr id="200" name="Прямоугольник 199"/>
              <p:cNvSpPr/>
              <p:nvPr/>
            </p:nvSpPr>
            <p:spPr>
              <a:xfrm>
                <a:off x="3573186" y="472405"/>
                <a:ext cx="465192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 smtClean="0">
                    <a:ln w="11430"/>
                    <a:solidFill>
                      <a:srgbClr val="C0000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п</a:t>
                </a:r>
                <a:endParaRPr lang="ru-RU" sz="4000" b="1" cap="none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01" name="Прямоугольник 200"/>
              <p:cNvSpPr/>
              <p:nvPr/>
            </p:nvSpPr>
            <p:spPr>
              <a:xfrm>
                <a:off x="3907432" y="489313"/>
                <a:ext cx="466795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о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02" name="Прямоугольник 201"/>
              <p:cNvSpPr/>
              <p:nvPr/>
            </p:nvSpPr>
            <p:spPr>
              <a:xfrm>
                <a:off x="4242122" y="489313"/>
                <a:ext cx="489236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>
                    <a:ln w="11430"/>
                    <a:solidFill>
                      <a:srgbClr val="C0000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д</a:t>
                </a:r>
                <a:endParaRPr lang="ru-RU" sz="4000" b="1" cap="none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03" name="Прямоугольник 202"/>
              <p:cNvSpPr/>
              <p:nvPr/>
            </p:nvSpPr>
            <p:spPr>
              <a:xfrm>
                <a:off x="4645435" y="486202"/>
                <a:ext cx="466795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о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04" name="Прямоугольник 203"/>
              <p:cNvSpPr/>
              <p:nvPr/>
            </p:nvSpPr>
            <p:spPr>
              <a:xfrm>
                <a:off x="5036040" y="493977"/>
                <a:ext cx="466795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р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05" name="Прямоугольник 204"/>
              <p:cNvSpPr/>
              <p:nvPr/>
            </p:nvSpPr>
            <p:spPr>
              <a:xfrm>
                <a:off x="5410618" y="493977"/>
                <a:ext cx="466795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о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06" name="Прямоугольник 205"/>
              <p:cNvSpPr/>
              <p:nvPr/>
            </p:nvSpPr>
            <p:spPr>
              <a:xfrm>
                <a:off x="5728750" y="493977"/>
                <a:ext cx="569388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ж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07" name="Прямоугольник 206"/>
              <p:cNvSpPr/>
              <p:nvPr/>
            </p:nvSpPr>
            <p:spPr>
              <a:xfrm>
                <a:off x="6174057" y="472405"/>
                <a:ext cx="471604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 smtClean="0">
                    <a:ln w="11430"/>
                    <a:solidFill>
                      <a:schemeClr val="accent1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н</a:t>
                </a:r>
                <a:endParaRPr lang="ru-RU" sz="4000" b="1" cap="none" spc="50" dirty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08" name="Прямоугольник 207"/>
              <p:cNvSpPr/>
              <p:nvPr/>
            </p:nvSpPr>
            <p:spPr>
              <a:xfrm>
                <a:off x="6561712" y="493977"/>
                <a:ext cx="476412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и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99" name="Прямоугольник 198"/>
            <p:cNvSpPr/>
            <p:nvPr/>
          </p:nvSpPr>
          <p:spPr>
            <a:xfrm>
              <a:off x="4283968" y="1223217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09" name="Рисунок 20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6520" y="452305"/>
            <a:ext cx="867864" cy="861665"/>
          </a:xfrm>
          <a:prstGeom prst="rect">
            <a:avLst/>
          </a:prstGeom>
        </p:spPr>
      </p:pic>
      <p:sp>
        <p:nvSpPr>
          <p:cNvPr id="211" name="Прямоугольник 210"/>
          <p:cNvSpPr/>
          <p:nvPr/>
        </p:nvSpPr>
        <p:spPr>
          <a:xfrm>
            <a:off x="2110981" y="1694258"/>
            <a:ext cx="4315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212" name="Группа 211"/>
          <p:cNvGrpSpPr/>
          <p:nvPr/>
        </p:nvGrpSpPr>
        <p:grpSpPr>
          <a:xfrm>
            <a:off x="2433333" y="1551909"/>
            <a:ext cx="4921353" cy="758566"/>
            <a:chOff x="2433333" y="1551909"/>
            <a:chExt cx="4921353" cy="758566"/>
          </a:xfrm>
        </p:grpSpPr>
        <p:sp>
          <p:nvSpPr>
            <p:cNvPr id="213" name="Прямоугольник 212"/>
            <p:cNvSpPr/>
            <p:nvPr/>
          </p:nvSpPr>
          <p:spPr>
            <a:xfrm>
              <a:off x="2433333" y="1575946"/>
              <a:ext cx="39145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т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14" name="Прямоугольник 213"/>
            <p:cNvSpPr/>
            <p:nvPr/>
          </p:nvSpPr>
          <p:spPr>
            <a:xfrm>
              <a:off x="2752632" y="1591068"/>
              <a:ext cx="55656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ы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15" name="Прямоугольник 214"/>
            <p:cNvSpPr/>
            <p:nvPr/>
          </p:nvSpPr>
          <p:spPr>
            <a:xfrm>
              <a:off x="3187306" y="1571147"/>
              <a:ext cx="40588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16" name="Прямоугольник 215"/>
            <p:cNvSpPr/>
            <p:nvPr/>
          </p:nvSpPr>
          <p:spPr>
            <a:xfrm>
              <a:off x="3565055" y="1561267"/>
              <a:ext cx="445956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я</a:t>
              </a:r>
              <a:endParaRPr lang="ru-RU" sz="4000" b="1" cap="none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17" name="Прямоугольник 216"/>
            <p:cNvSpPr/>
            <p:nvPr/>
          </p:nvSpPr>
          <p:spPr>
            <a:xfrm>
              <a:off x="3936752" y="1582719"/>
              <a:ext cx="441147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ч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18" name="Прямоугольник 217"/>
            <p:cNvSpPr/>
            <p:nvPr/>
          </p:nvSpPr>
          <p:spPr>
            <a:xfrm>
              <a:off x="4327446" y="1602589"/>
              <a:ext cx="44916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е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19" name="Прямоугольник 218"/>
            <p:cNvSpPr/>
            <p:nvPr/>
          </p:nvSpPr>
          <p:spPr>
            <a:xfrm>
              <a:off x="4718251" y="1590371"/>
              <a:ext cx="460383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20" name="Прямоугольник 219"/>
            <p:cNvSpPr/>
            <p:nvPr/>
          </p:nvSpPr>
          <p:spPr>
            <a:xfrm>
              <a:off x="5091321" y="1575946"/>
              <a:ext cx="47641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и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21" name="Прямоугольник 220"/>
            <p:cNvSpPr/>
            <p:nvPr/>
          </p:nvSpPr>
          <p:spPr>
            <a:xfrm>
              <a:off x="5471362" y="1560201"/>
              <a:ext cx="40588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22" name="Прямоугольник 221"/>
            <p:cNvSpPr/>
            <p:nvPr/>
          </p:nvSpPr>
          <p:spPr>
            <a:xfrm>
              <a:off x="5843988" y="1571147"/>
              <a:ext cx="39145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т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23" name="Прямоугольник 222"/>
            <p:cNvSpPr/>
            <p:nvPr/>
          </p:nvSpPr>
          <p:spPr>
            <a:xfrm>
              <a:off x="6189827" y="1577012"/>
              <a:ext cx="47160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н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24" name="Прямоугольник 223"/>
            <p:cNvSpPr/>
            <p:nvPr/>
          </p:nvSpPr>
          <p:spPr>
            <a:xfrm>
              <a:off x="6550294" y="1561267"/>
              <a:ext cx="47641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и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25" name="Прямоугольник 224"/>
            <p:cNvSpPr/>
            <p:nvPr/>
          </p:nvSpPr>
          <p:spPr>
            <a:xfrm>
              <a:off x="6910334" y="1551909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26" name="Рисунок 2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1124744"/>
            <a:ext cx="1161928" cy="1264559"/>
          </a:xfrm>
          <a:prstGeom prst="rect">
            <a:avLst/>
          </a:prstGeom>
        </p:spPr>
      </p:pic>
      <p:sp>
        <p:nvSpPr>
          <p:cNvPr id="228" name="Прямоугольник 227"/>
          <p:cNvSpPr/>
          <p:nvPr/>
        </p:nvSpPr>
        <p:spPr>
          <a:xfrm>
            <a:off x="3280816" y="2096915"/>
            <a:ext cx="4315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229" name="Группа 228"/>
          <p:cNvGrpSpPr/>
          <p:nvPr/>
        </p:nvGrpSpPr>
        <p:grpSpPr>
          <a:xfrm>
            <a:off x="3578741" y="1938510"/>
            <a:ext cx="2333335" cy="715661"/>
            <a:chOff x="3578741" y="1938510"/>
            <a:chExt cx="2333335" cy="715661"/>
          </a:xfrm>
        </p:grpSpPr>
        <p:sp>
          <p:nvSpPr>
            <p:cNvPr id="230" name="Прямоугольник 229"/>
            <p:cNvSpPr/>
            <p:nvPr/>
          </p:nvSpPr>
          <p:spPr>
            <a:xfrm>
              <a:off x="3578741" y="1941621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</a:t>
              </a:r>
              <a:endParaRPr lang="ru-RU" sz="4000" b="1" cap="none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1" name="Прямоугольник 230"/>
            <p:cNvSpPr/>
            <p:nvPr/>
          </p:nvSpPr>
          <p:spPr>
            <a:xfrm>
              <a:off x="3945302" y="1941621"/>
              <a:ext cx="460383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2" name="Прямоугольник 231"/>
            <p:cNvSpPr/>
            <p:nvPr/>
          </p:nvSpPr>
          <p:spPr>
            <a:xfrm>
              <a:off x="4296824" y="1941621"/>
              <a:ext cx="44916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е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3" name="Прямоугольник 232"/>
            <p:cNvSpPr/>
            <p:nvPr/>
          </p:nvSpPr>
          <p:spPr>
            <a:xfrm>
              <a:off x="4691321" y="1938510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в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4" name="Прямоугольник 233"/>
            <p:cNvSpPr/>
            <p:nvPr/>
          </p:nvSpPr>
          <p:spPr>
            <a:xfrm>
              <a:off x="5079521" y="1946285"/>
              <a:ext cx="44916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е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5445281" y="1946285"/>
              <a:ext cx="46679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р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36" name="Рисунок 235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94057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07"/>
          <a:stretch/>
        </p:blipFill>
        <p:spPr>
          <a:xfrm>
            <a:off x="7452320" y="1603035"/>
            <a:ext cx="1224136" cy="1378835"/>
          </a:xfrm>
          <a:prstGeom prst="rect">
            <a:avLst/>
          </a:prstGeom>
        </p:spPr>
      </p:pic>
      <p:sp>
        <p:nvSpPr>
          <p:cNvPr id="238" name="Прямоугольник 237"/>
          <p:cNvSpPr/>
          <p:nvPr/>
        </p:nvSpPr>
        <p:spPr>
          <a:xfrm>
            <a:off x="1768937" y="2442915"/>
            <a:ext cx="4315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239" name="Группа 238"/>
          <p:cNvGrpSpPr/>
          <p:nvPr/>
        </p:nvGrpSpPr>
        <p:grpSpPr>
          <a:xfrm>
            <a:off x="2071185" y="2290870"/>
            <a:ext cx="4901911" cy="754189"/>
            <a:chOff x="2406884" y="1537768"/>
            <a:chExt cx="4901911" cy="754189"/>
          </a:xfrm>
        </p:grpSpPr>
        <p:sp>
          <p:nvSpPr>
            <p:cNvPr id="240" name="Прямоугольник 239"/>
            <p:cNvSpPr/>
            <p:nvPr/>
          </p:nvSpPr>
          <p:spPr>
            <a:xfrm>
              <a:off x="2406884" y="1575946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>
            <a:xfrm>
              <a:off x="2747459" y="1584071"/>
              <a:ext cx="47160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н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>
            <a:xfrm>
              <a:off x="3101545" y="1571147"/>
              <a:ext cx="57740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ю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43" name="Прямоугольник 242"/>
            <p:cNvSpPr/>
            <p:nvPr/>
          </p:nvSpPr>
          <p:spPr>
            <a:xfrm>
              <a:off x="3572542" y="1582719"/>
              <a:ext cx="39145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т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44" name="Прямоугольник 243"/>
            <p:cNvSpPr/>
            <p:nvPr/>
          </p:nvSpPr>
          <p:spPr>
            <a:xfrm>
              <a:off x="3902036" y="1571147"/>
              <a:ext cx="47641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и</a:t>
              </a:r>
              <a:endParaRPr lang="ru-RU" sz="4000" b="1" cap="none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45" name="Прямоугольник 244"/>
            <p:cNvSpPr/>
            <p:nvPr/>
          </p:nvSpPr>
          <p:spPr>
            <a:xfrm>
              <a:off x="4276831" y="1558551"/>
              <a:ext cx="47160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н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46" name="Прямоугольник 245"/>
            <p:cNvSpPr/>
            <p:nvPr/>
          </p:nvSpPr>
          <p:spPr>
            <a:xfrm>
              <a:off x="4586854" y="1551909"/>
              <a:ext cx="55656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ы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47" name="Прямоугольник 246"/>
            <p:cNvSpPr/>
            <p:nvPr/>
          </p:nvSpPr>
          <p:spPr>
            <a:xfrm>
              <a:off x="5071892" y="1566207"/>
              <a:ext cx="372218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г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48" name="Прямоугольник 247"/>
            <p:cNvSpPr/>
            <p:nvPr/>
          </p:nvSpPr>
          <p:spPr>
            <a:xfrm>
              <a:off x="5357156" y="1551909"/>
              <a:ext cx="460383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49" name="Прямоугольник 248"/>
            <p:cNvSpPr/>
            <p:nvPr/>
          </p:nvSpPr>
          <p:spPr>
            <a:xfrm>
              <a:off x="5760787" y="1537768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50" name="Прямоугольник 249"/>
            <p:cNvSpPr/>
            <p:nvPr/>
          </p:nvSpPr>
          <p:spPr>
            <a:xfrm>
              <a:off x="6155634" y="1555791"/>
              <a:ext cx="41069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з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51" name="Прямоугольник 250"/>
            <p:cNvSpPr/>
            <p:nvPr/>
          </p:nvSpPr>
          <p:spPr>
            <a:xfrm>
              <a:off x="6502369" y="1538890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52" name="Прямоугольник 251"/>
            <p:cNvSpPr/>
            <p:nvPr/>
          </p:nvSpPr>
          <p:spPr>
            <a:xfrm>
              <a:off x="6832383" y="1551909"/>
              <a:ext cx="47641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и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53" name="Рисунок 2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05398" y="1628934"/>
            <a:ext cx="1828804" cy="1789180"/>
          </a:xfrm>
          <a:prstGeom prst="rect">
            <a:avLst/>
          </a:prstGeom>
        </p:spPr>
      </p:pic>
      <p:sp>
        <p:nvSpPr>
          <p:cNvPr id="255" name="Прямоугольник 254"/>
          <p:cNvSpPr/>
          <p:nvPr/>
        </p:nvSpPr>
        <p:spPr>
          <a:xfrm>
            <a:off x="3784068" y="3125726"/>
            <a:ext cx="67839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10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256" name="Группа 255"/>
          <p:cNvGrpSpPr/>
          <p:nvPr/>
        </p:nvGrpSpPr>
        <p:grpSpPr>
          <a:xfrm>
            <a:off x="4296990" y="3016537"/>
            <a:ext cx="2330129" cy="715661"/>
            <a:chOff x="2748841" y="113521"/>
            <a:chExt cx="2330129" cy="715661"/>
          </a:xfrm>
        </p:grpSpPr>
        <p:sp>
          <p:nvSpPr>
            <p:cNvPr id="257" name="Прямоугольник 256"/>
            <p:cNvSpPr/>
            <p:nvPr/>
          </p:nvSpPr>
          <p:spPr>
            <a:xfrm>
              <a:off x="2748841" y="116632"/>
              <a:ext cx="460383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58" name="Прямоугольник 257"/>
            <p:cNvSpPr/>
            <p:nvPr/>
          </p:nvSpPr>
          <p:spPr>
            <a:xfrm>
              <a:off x="3129028" y="116632"/>
              <a:ext cx="44916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е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59" name="Прямоугольник 258"/>
            <p:cNvSpPr/>
            <p:nvPr/>
          </p:nvSpPr>
          <p:spPr>
            <a:xfrm>
              <a:off x="3467726" y="116632"/>
              <a:ext cx="463588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б</a:t>
              </a:r>
              <a:endPara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60" name="Прямоугольник 259"/>
            <p:cNvSpPr/>
            <p:nvPr/>
          </p:nvSpPr>
          <p:spPr>
            <a:xfrm>
              <a:off x="3867031" y="113521"/>
              <a:ext cx="44916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е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61" name="Прямоугольник 260"/>
            <p:cNvSpPr/>
            <p:nvPr/>
          </p:nvSpPr>
          <p:spPr>
            <a:xfrm>
              <a:off x="4237599" y="121296"/>
              <a:ext cx="489236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д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62" name="Прямоугольник 261"/>
            <p:cNvSpPr/>
            <p:nvPr/>
          </p:nvSpPr>
          <p:spPr>
            <a:xfrm>
              <a:off x="4634618" y="121296"/>
              <a:ext cx="444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63" name="Рисунок 26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8327" y="3125726"/>
            <a:ext cx="1034267" cy="1376983"/>
          </a:xfrm>
          <a:prstGeom prst="rect">
            <a:avLst/>
          </a:prstGeom>
        </p:spPr>
      </p:pic>
      <p:sp>
        <p:nvSpPr>
          <p:cNvPr id="265" name="Прямоугольник 264"/>
          <p:cNvSpPr/>
          <p:nvPr/>
        </p:nvSpPr>
        <p:spPr>
          <a:xfrm>
            <a:off x="3798135" y="3531238"/>
            <a:ext cx="62709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11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266" name="Группа 265"/>
          <p:cNvGrpSpPr/>
          <p:nvPr/>
        </p:nvGrpSpPr>
        <p:grpSpPr>
          <a:xfrm>
            <a:off x="4307665" y="3360702"/>
            <a:ext cx="3754673" cy="740471"/>
            <a:chOff x="964831" y="1201645"/>
            <a:chExt cx="3754673" cy="740471"/>
          </a:xfrm>
        </p:grpSpPr>
        <p:grpSp>
          <p:nvGrpSpPr>
            <p:cNvPr id="267" name="Группа 266"/>
            <p:cNvGrpSpPr/>
            <p:nvPr/>
          </p:nvGrpSpPr>
          <p:grpSpPr>
            <a:xfrm>
              <a:off x="964831" y="1201645"/>
              <a:ext cx="3448107" cy="740471"/>
              <a:chOff x="3585208" y="472405"/>
              <a:chExt cx="3448107" cy="740471"/>
            </a:xfrm>
          </p:grpSpPr>
          <p:sp>
            <p:nvSpPr>
              <p:cNvPr id="269" name="Прямоугольник 268"/>
              <p:cNvSpPr/>
              <p:nvPr/>
            </p:nvSpPr>
            <p:spPr>
              <a:xfrm>
                <a:off x="3585208" y="504990"/>
                <a:ext cx="441147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>
                    <a:ln w="11430"/>
                    <a:solidFill>
                      <a:srgbClr val="C0000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ч</a:t>
                </a:r>
                <a:endParaRPr lang="ru-RU" sz="4000" b="1" cap="none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70" name="Прямоугольник 269"/>
              <p:cNvSpPr/>
              <p:nvPr/>
            </p:nvSpPr>
            <p:spPr>
              <a:xfrm>
                <a:off x="3952798" y="483218"/>
                <a:ext cx="449162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е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71" name="Прямоугольник 270"/>
              <p:cNvSpPr/>
              <p:nvPr/>
            </p:nvSpPr>
            <p:spPr>
              <a:xfrm>
                <a:off x="4334376" y="493977"/>
                <a:ext cx="466795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 smtClean="0">
                    <a:ln w="11430"/>
                    <a:solidFill>
                      <a:srgbClr val="C0000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р</a:t>
                </a:r>
                <a:endParaRPr lang="ru-RU" sz="4000" b="1" cap="none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72" name="Прямоугольник 271"/>
              <p:cNvSpPr/>
              <p:nvPr/>
            </p:nvSpPr>
            <p:spPr>
              <a:xfrm>
                <a:off x="4737488" y="486202"/>
                <a:ext cx="391454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т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73" name="Прямоугольник 272"/>
              <p:cNvSpPr/>
              <p:nvPr/>
            </p:nvSpPr>
            <p:spPr>
              <a:xfrm>
                <a:off x="5069398" y="490860"/>
                <a:ext cx="466795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о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74" name="Прямоугольник 273"/>
              <p:cNvSpPr/>
              <p:nvPr/>
            </p:nvSpPr>
            <p:spPr>
              <a:xfrm>
                <a:off x="5447808" y="483019"/>
                <a:ext cx="465192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п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75" name="Прямоугольник 274"/>
              <p:cNvSpPr/>
              <p:nvPr/>
            </p:nvSpPr>
            <p:spPr>
              <a:xfrm>
                <a:off x="5813285" y="483019"/>
                <a:ext cx="466795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о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76" name="Прямоугольник 275"/>
              <p:cNvSpPr/>
              <p:nvPr/>
            </p:nvSpPr>
            <p:spPr>
              <a:xfrm>
                <a:off x="6179668" y="472405"/>
                <a:ext cx="460383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>
                    <a:ln w="11430"/>
                    <a:solidFill>
                      <a:srgbClr val="C0000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л</a:t>
                </a:r>
                <a:endParaRPr lang="ru-RU" sz="4000" b="1" cap="none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77" name="Прямоугольник 276"/>
              <p:cNvSpPr/>
              <p:nvPr/>
            </p:nvSpPr>
            <p:spPr>
              <a:xfrm>
                <a:off x="6566520" y="493977"/>
                <a:ext cx="466795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о</a:t>
                </a:r>
                <a:endParaRPr lang="ru-RU" sz="40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68" name="Прямоугольник 267"/>
            <p:cNvSpPr/>
            <p:nvPr/>
          </p:nvSpPr>
          <p:spPr>
            <a:xfrm>
              <a:off x="4292784" y="1223217"/>
              <a:ext cx="42672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х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78" name="Рисунок 27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47409">
            <a:off x="8154535" y="3287824"/>
            <a:ext cx="823154" cy="1183448"/>
          </a:xfrm>
          <a:prstGeom prst="rect">
            <a:avLst/>
          </a:prstGeom>
        </p:spPr>
      </p:pic>
      <p:sp>
        <p:nvSpPr>
          <p:cNvPr id="280" name="Прямоугольник 279"/>
          <p:cNvSpPr/>
          <p:nvPr/>
        </p:nvSpPr>
        <p:spPr>
          <a:xfrm>
            <a:off x="989361" y="1017814"/>
            <a:ext cx="4315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281" name="Группа 280"/>
          <p:cNvGrpSpPr/>
          <p:nvPr/>
        </p:nvGrpSpPr>
        <p:grpSpPr>
          <a:xfrm>
            <a:off x="880357" y="1581698"/>
            <a:ext cx="593432" cy="2200720"/>
            <a:chOff x="880357" y="1581698"/>
            <a:chExt cx="593432" cy="2200720"/>
          </a:xfrm>
        </p:grpSpPr>
        <p:sp>
          <p:nvSpPr>
            <p:cNvPr id="282" name="Прямоугольник 281"/>
            <p:cNvSpPr/>
            <p:nvPr/>
          </p:nvSpPr>
          <p:spPr>
            <a:xfrm>
              <a:off x="933693" y="1581698"/>
              <a:ext cx="49404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83" name="Прямоугольник 282"/>
            <p:cNvSpPr/>
            <p:nvPr/>
          </p:nvSpPr>
          <p:spPr>
            <a:xfrm>
              <a:off x="936898" y="1925579"/>
              <a:ext cx="48763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84" name="Прямоугольник 283"/>
            <p:cNvSpPr/>
            <p:nvPr/>
          </p:nvSpPr>
          <p:spPr>
            <a:xfrm>
              <a:off x="880357" y="2324874"/>
              <a:ext cx="59343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ы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85" name="Прямоугольник 284"/>
            <p:cNvSpPr/>
            <p:nvPr/>
          </p:nvSpPr>
          <p:spPr>
            <a:xfrm>
              <a:off x="927644" y="2668755"/>
              <a:ext cx="49885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н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86" name="Прямоугольник 285"/>
            <p:cNvSpPr/>
            <p:nvPr/>
          </p:nvSpPr>
          <p:spPr>
            <a:xfrm>
              <a:off x="933693" y="3012977"/>
              <a:ext cx="47000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ь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87" name="Рисунок 28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373"/>
          <a:stretch/>
        </p:blipFill>
        <p:spPr>
          <a:xfrm>
            <a:off x="686313" y="3750814"/>
            <a:ext cx="964759" cy="1229760"/>
          </a:xfrm>
          <a:prstGeom prst="rect">
            <a:avLst/>
          </a:prstGeom>
        </p:spPr>
      </p:pic>
      <p:sp>
        <p:nvSpPr>
          <p:cNvPr id="289" name="Прямоугольник 288"/>
          <p:cNvSpPr/>
          <p:nvPr/>
        </p:nvSpPr>
        <p:spPr>
          <a:xfrm>
            <a:off x="6203794" y="2106341"/>
            <a:ext cx="4315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290" name="Группа 289"/>
          <p:cNvGrpSpPr/>
          <p:nvPr/>
        </p:nvGrpSpPr>
        <p:grpSpPr>
          <a:xfrm>
            <a:off x="6166924" y="2616102"/>
            <a:ext cx="505268" cy="2581570"/>
            <a:chOff x="6166924" y="2616102"/>
            <a:chExt cx="505268" cy="2581570"/>
          </a:xfrm>
        </p:grpSpPr>
        <p:sp>
          <p:nvSpPr>
            <p:cNvPr id="291" name="Прямоугольник 290"/>
            <p:cNvSpPr/>
            <p:nvPr/>
          </p:nvSpPr>
          <p:spPr>
            <a:xfrm>
              <a:off x="6188201" y="2996952"/>
              <a:ext cx="47000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92" name="Прямоугольник 291"/>
            <p:cNvSpPr/>
            <p:nvPr/>
          </p:nvSpPr>
          <p:spPr>
            <a:xfrm>
              <a:off x="6176978" y="3340833"/>
              <a:ext cx="49244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93" name="Прямоугольник 292"/>
            <p:cNvSpPr/>
            <p:nvPr/>
          </p:nvSpPr>
          <p:spPr>
            <a:xfrm>
              <a:off x="6166924" y="3740128"/>
              <a:ext cx="50526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и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94" name="Прямоугольник 293"/>
            <p:cNvSpPr/>
            <p:nvPr/>
          </p:nvSpPr>
          <p:spPr>
            <a:xfrm>
              <a:off x="6184557" y="4084009"/>
              <a:ext cx="47000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в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95" name="Прямоугольник 294"/>
            <p:cNvSpPr/>
            <p:nvPr/>
          </p:nvSpPr>
          <p:spPr>
            <a:xfrm>
              <a:off x="6176178" y="4428231"/>
              <a:ext cx="47000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96" name="Прямоугольник 295"/>
            <p:cNvSpPr/>
            <p:nvPr/>
          </p:nvSpPr>
          <p:spPr>
            <a:xfrm>
              <a:off x="6172535" y="2616102"/>
              <a:ext cx="49404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р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97" name="Рисунок 296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0" b="100000" l="24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7" y="3959709"/>
            <a:ext cx="1197995" cy="1732040"/>
          </a:xfrm>
          <a:prstGeom prst="rect">
            <a:avLst/>
          </a:prstGeom>
        </p:spPr>
      </p:pic>
      <p:sp>
        <p:nvSpPr>
          <p:cNvPr id="150" name="Овал 149"/>
          <p:cNvSpPr/>
          <p:nvPr/>
        </p:nvSpPr>
        <p:spPr>
          <a:xfrm>
            <a:off x="6879364" y="5490254"/>
            <a:ext cx="390541" cy="3905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8" name="Скругленный прямоугольник 297"/>
          <p:cNvSpPr/>
          <p:nvPr/>
        </p:nvSpPr>
        <p:spPr>
          <a:xfrm>
            <a:off x="1248691" y="4980574"/>
            <a:ext cx="4537057" cy="164830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 траве густой, зеленой он выглядит нарядно,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Но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 пашен, как сорняк он изгнан беспощадно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Головка голубая и длинный стебелек </a:t>
            </a:r>
          </a:p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  Ну, кто его не знает! Это . . .</a:t>
            </a:r>
          </a:p>
        </p:txBody>
      </p:sp>
      <p:sp>
        <p:nvSpPr>
          <p:cNvPr id="302" name="Овал 301"/>
          <p:cNvSpPr/>
          <p:nvPr/>
        </p:nvSpPr>
        <p:spPr>
          <a:xfrm>
            <a:off x="6879367" y="5963412"/>
            <a:ext cx="390541" cy="3905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303" name="Скругленный прямоугольник 302"/>
          <p:cNvSpPr/>
          <p:nvPr/>
        </p:nvSpPr>
        <p:spPr>
          <a:xfrm>
            <a:off x="1443808" y="4625751"/>
            <a:ext cx="4680520" cy="203725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В летний солнечный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денек   золотой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расцвел цветок.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На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высокой тонкой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ножке все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дремал он у дорожки, 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  А проснулся – улыбнулся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: 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Вот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пушистый я какой!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  Ах, боюсь, что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разлечусь, тише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, ветер луговой!</a:t>
            </a:r>
          </a:p>
        </p:txBody>
      </p:sp>
      <p:sp>
        <p:nvSpPr>
          <p:cNvPr id="304" name="Овал 303"/>
          <p:cNvSpPr/>
          <p:nvPr/>
        </p:nvSpPr>
        <p:spPr>
          <a:xfrm>
            <a:off x="6898436" y="6433609"/>
            <a:ext cx="390541" cy="3905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05" name="Скругленный прямоугольник 304"/>
          <p:cNvSpPr/>
          <p:nvPr/>
        </p:nvSpPr>
        <p:spPr>
          <a:xfrm>
            <a:off x="2195736" y="4663636"/>
            <a:ext cx="3456384" cy="196524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   В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поле выйдешь погулять – 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   Меня можешь повстречать.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   Лепестки мои так нежны, 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    Серединка желтая, 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    Будто шляпка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модная.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    Чтоб не портить красоты, 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    Нужно всем беречь цветы!</a:t>
            </a:r>
          </a:p>
        </p:txBody>
      </p:sp>
      <p:sp>
        <p:nvSpPr>
          <p:cNvPr id="308" name="Овал 307"/>
          <p:cNvSpPr/>
          <p:nvPr/>
        </p:nvSpPr>
        <p:spPr>
          <a:xfrm>
            <a:off x="7416551" y="5469963"/>
            <a:ext cx="390541" cy="3905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309" name="Скругленный прямоугольник 308"/>
          <p:cNvSpPr/>
          <p:nvPr/>
        </p:nvSpPr>
        <p:spPr>
          <a:xfrm>
            <a:off x="1696380" y="4663636"/>
            <a:ext cx="3600400" cy="196524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Тонкий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стебель у дорожки.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   На конце его – сережки. 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   На земле лежат листки –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   Маленькие лопушки.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   Нам он – как хороший друг, 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   Лечит ранки ног и рук.</a:t>
            </a:r>
          </a:p>
        </p:txBody>
      </p:sp>
      <p:sp>
        <p:nvSpPr>
          <p:cNvPr id="174" name="Прямоугольник 173"/>
          <p:cNvSpPr/>
          <p:nvPr/>
        </p:nvSpPr>
        <p:spPr>
          <a:xfrm>
            <a:off x="3201209" y="617088"/>
            <a:ext cx="4315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0" name="Овал 309"/>
          <p:cNvSpPr/>
          <p:nvPr/>
        </p:nvSpPr>
        <p:spPr>
          <a:xfrm>
            <a:off x="7416551" y="5963413"/>
            <a:ext cx="390541" cy="3905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1" name="Скругленный прямоугольник 310"/>
          <p:cNvSpPr/>
          <p:nvPr/>
        </p:nvSpPr>
        <p:spPr>
          <a:xfrm>
            <a:off x="1543048" y="4765884"/>
            <a:ext cx="3600400" cy="174921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Каждый лист разбит на дольки.</a:t>
            </a:r>
          </a:p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Подсчитай-ка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: долек сколько? </a:t>
            </a:r>
          </a:p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Восемь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, десять, двадцать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тридцать 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Тут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легко со счета сбиться.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У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кого желанье есть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Дольки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снова перечесть?</a:t>
            </a:r>
          </a:p>
        </p:txBody>
      </p:sp>
      <p:sp>
        <p:nvSpPr>
          <p:cNvPr id="312" name="Овал 311"/>
          <p:cNvSpPr/>
          <p:nvPr/>
        </p:nvSpPr>
        <p:spPr>
          <a:xfrm>
            <a:off x="7416550" y="6420733"/>
            <a:ext cx="390541" cy="3905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313" name="Скругленный прямоугольник 312"/>
          <p:cNvSpPr/>
          <p:nvPr/>
        </p:nvSpPr>
        <p:spPr>
          <a:xfrm>
            <a:off x="2293083" y="5304732"/>
            <a:ext cx="2448272" cy="76158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Это кашка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, но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только для барашка.</a:t>
            </a:r>
          </a:p>
        </p:txBody>
      </p:sp>
      <p:sp>
        <p:nvSpPr>
          <p:cNvPr id="314" name="Овал 313"/>
          <p:cNvSpPr/>
          <p:nvPr/>
        </p:nvSpPr>
        <p:spPr>
          <a:xfrm>
            <a:off x="7946064" y="5469963"/>
            <a:ext cx="390541" cy="3905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5" name="Скругленный прямоугольник 314"/>
          <p:cNvSpPr/>
          <p:nvPr/>
        </p:nvSpPr>
        <p:spPr>
          <a:xfrm>
            <a:off x="2201663" y="4980574"/>
            <a:ext cx="3312368" cy="144015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 клумбы мы на вас глядим,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Мы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спросить у вас хотим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Почему и там, и тут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Нас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«анютины» зовут?</a:t>
            </a:r>
          </a:p>
        </p:txBody>
      </p:sp>
      <p:sp>
        <p:nvSpPr>
          <p:cNvPr id="316" name="Овал 315"/>
          <p:cNvSpPr/>
          <p:nvPr/>
        </p:nvSpPr>
        <p:spPr>
          <a:xfrm>
            <a:off x="7977635" y="5934027"/>
            <a:ext cx="390541" cy="3905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317" name="Скругленный прямоугольник 316"/>
          <p:cNvSpPr/>
          <p:nvPr/>
        </p:nvSpPr>
        <p:spPr>
          <a:xfrm>
            <a:off x="2471779" y="4956417"/>
            <a:ext cx="2304256" cy="136815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Горькая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травка –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животу поправка,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сама душиста,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метёт чисто.</a:t>
            </a:r>
          </a:p>
        </p:txBody>
      </p:sp>
      <p:sp>
        <p:nvSpPr>
          <p:cNvPr id="318" name="Овал 317"/>
          <p:cNvSpPr/>
          <p:nvPr/>
        </p:nvSpPr>
        <p:spPr>
          <a:xfrm>
            <a:off x="7995460" y="6419253"/>
            <a:ext cx="390541" cy="3905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9" name="Скругленный прямоугольник 318"/>
          <p:cNvSpPr/>
          <p:nvPr/>
        </p:nvSpPr>
        <p:spPr>
          <a:xfrm>
            <a:off x="2455885" y="4956417"/>
            <a:ext cx="2664296" cy="151216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Растёт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зеленою стеной,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Её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обходят стороной,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Колючая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 злая дива.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как зовут траву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?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20" name="Овал 319"/>
          <p:cNvSpPr/>
          <p:nvPr/>
        </p:nvSpPr>
        <p:spPr>
          <a:xfrm>
            <a:off x="8566112" y="5542309"/>
            <a:ext cx="496385" cy="49638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21" name="Скругленный прямоугольник 320"/>
          <p:cNvSpPr/>
          <p:nvPr/>
        </p:nvSpPr>
        <p:spPr>
          <a:xfrm>
            <a:off x="2095885" y="4956416"/>
            <a:ext cx="2952328" cy="151216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Все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со мною борются,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могут успокоиться,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Все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кричат: «Беда,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Беда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!»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      Что в огороде?</a:t>
            </a:r>
          </a:p>
        </p:txBody>
      </p:sp>
      <p:sp>
        <p:nvSpPr>
          <p:cNvPr id="322" name="Овал 321"/>
          <p:cNvSpPr/>
          <p:nvPr/>
        </p:nvSpPr>
        <p:spPr>
          <a:xfrm>
            <a:off x="8579525" y="6221522"/>
            <a:ext cx="496385" cy="49638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ru-RU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23" name="Скругленный прямоугольник 322"/>
          <p:cNvSpPr/>
          <p:nvPr/>
        </p:nvSpPr>
        <p:spPr>
          <a:xfrm>
            <a:off x="2227312" y="4997387"/>
            <a:ext cx="3024336" cy="122413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Шарик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нежно – голубой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Хоть колючий, но не злой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 в букете он не плох.</a:t>
            </a:r>
          </a:p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Кто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такой?   </a:t>
            </a:r>
          </a:p>
        </p:txBody>
      </p:sp>
    </p:spTree>
    <p:extLst>
      <p:ext uri="{BB962C8B-B14F-4D97-AF65-F5344CB8AC3E}">
        <p14:creationId xmlns:p14="http://schemas.microsoft.com/office/powerpoint/2010/main" xmlns="" val="221108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6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4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2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4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5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8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9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0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6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8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4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5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1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3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8" dur="2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9" dur="2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" dur="2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2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2" dur="2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3" dur="2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2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000"/>
                            </p:stCondLst>
                            <p:childTnLst>
                              <p:par>
                                <p:cTn id="239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4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3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6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7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8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000"/>
                            </p:stCondLst>
                            <p:childTnLst>
                              <p:par>
                                <p:cTn id="253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3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0" dur="2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1" dur="2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2" dur="2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000"/>
                            </p:stCondLst>
                            <p:childTnLst>
                              <p:par>
                                <p:cTn id="267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"/>
                  </p:tgtEl>
                </p:cond>
              </p:nextCondLst>
            </p:seq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3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4" dur="2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5" dur="2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6" dur="2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000"/>
                            </p:stCondLst>
                            <p:childTnLst>
                              <p:par>
                                <p:cTn id="281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8" dur="2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9" dur="2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0" dur="2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000"/>
                            </p:stCondLst>
                            <p:childTnLst>
                              <p:par>
                                <p:cTn id="295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000"/>
                            </p:stCondLst>
                            <p:childTnLst>
                              <p:par>
                                <p:cTn id="309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6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6" dur="2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7" dur="2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8" dur="2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2000"/>
                            </p:stCondLst>
                            <p:childTnLst>
                              <p:par>
                                <p:cTn id="323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8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0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1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2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37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0"/>
                  </p:tgtEl>
                </p:cond>
              </p:nextCondLst>
            </p:seq>
            <p:seq concurrent="1" nextAc="seek">
              <p:cTn id="340" restart="whenNotActive" fill="hold" evtFilter="cancelBubble" nodeType="interactiveSeq">
                <p:stCondLst>
                  <p:cond evt="onClick" delay="0">
                    <p:tgtEl>
                      <p:spTgt spid="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1" fill="hold">
                      <p:stCondLst>
                        <p:cond delay="0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4" dur="2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5" dur="2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6" dur="2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2000"/>
                            </p:stCondLst>
                            <p:childTnLst>
                              <p:par>
                                <p:cTn id="351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2"/>
                  </p:tgtEl>
                </p:cond>
              </p:nextCondLst>
            </p:seq>
          </p:childTnLst>
        </p:cTn>
      </p:par>
    </p:tnLst>
    <p:bldLst>
      <p:bldP spid="185" grpId="0"/>
      <p:bldP spid="148" grpId="0"/>
      <p:bldP spid="196" grpId="0"/>
      <p:bldP spid="211" grpId="0"/>
      <p:bldP spid="228" grpId="0"/>
      <p:bldP spid="238" grpId="0"/>
      <p:bldP spid="255" grpId="0"/>
      <p:bldP spid="265" grpId="0"/>
      <p:bldP spid="280" grpId="0"/>
      <p:bldP spid="289" grpId="0"/>
      <p:bldP spid="298" grpId="0" animBg="1"/>
      <p:bldP spid="298" grpId="1" animBg="1"/>
      <p:bldP spid="303" grpId="0" animBg="1"/>
      <p:bldP spid="303" grpId="1" animBg="1"/>
      <p:bldP spid="305" grpId="0" animBg="1"/>
      <p:bldP spid="305" grpId="1" animBg="1"/>
      <p:bldP spid="309" grpId="0" animBg="1"/>
      <p:bldP spid="309" grpId="1" animBg="1"/>
      <p:bldP spid="174" grpId="0"/>
      <p:bldP spid="311" grpId="0" animBg="1"/>
      <p:bldP spid="311" grpId="1" animBg="1"/>
      <p:bldP spid="313" grpId="0" animBg="1"/>
      <p:bldP spid="313" grpId="1" animBg="1"/>
      <p:bldP spid="315" grpId="0" animBg="1"/>
      <p:bldP spid="315" grpId="1" animBg="1"/>
      <p:bldP spid="317" grpId="0" animBg="1"/>
      <p:bldP spid="317" grpId="1" animBg="1"/>
      <p:bldP spid="319" grpId="0" animBg="1"/>
      <p:bldP spid="319" grpId="1" animBg="1"/>
      <p:bldP spid="321" grpId="0" animBg="1"/>
      <p:bldP spid="321" grpId="1" animBg="1"/>
      <p:bldP spid="323" grpId="0" animBg="1"/>
      <p:bldP spid="32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артинки\0d09b4c8e513ddad63f4f1d80b9478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300"/>
            <a:ext cx="9144000" cy="68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31538" y="224408"/>
            <a:ext cx="8280920" cy="5832648"/>
          </a:xfrm>
          <a:prstGeom prst="wedgeRect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pic>
        <p:nvPicPr>
          <p:cNvPr id="4" name="Picture 2" descr="E:\Документы мама\шаблоны для презентаций\1279006027_629b7661d470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480647"/>
            <a:ext cx="1881705" cy="236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368478" y="188640"/>
            <a:ext cx="440704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Интернет-источники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images.yandex.ru</a:t>
            </a:r>
            <a:endParaRPr lang="ru-RU" dirty="0" smtClean="0"/>
          </a:p>
          <a:p>
            <a:pPr marL="0" lvl="0" indent="0">
              <a:buNone/>
            </a:pPr>
            <a:r>
              <a:rPr lang="ru-RU" u="sng" dirty="0">
                <a:hlinkClick r:id="rId5"/>
              </a:rPr>
              <a:t>https://sites.google.com/site/interaktivnyjkalejdoskop/ikt-v-rabote-ucitela/videouroki-po-sozdaniu-interaktivnyh-prezentacij</a:t>
            </a:r>
            <a:endParaRPr lang="ru-RU" dirty="0"/>
          </a:p>
          <a:p>
            <a:pPr marL="0" lvl="0" indent="0">
              <a:buNone/>
            </a:pPr>
            <a:r>
              <a:rPr lang="ru-RU" u="sng" dirty="0">
                <a:hlinkClick r:id="rId6"/>
              </a:rPr>
              <a:t>http://www.nachalka.com/node/1401</a:t>
            </a:r>
            <a:endParaRPr lang="ru-RU" dirty="0"/>
          </a:p>
          <a:p>
            <a:pPr marL="0" indent="0">
              <a:buNone/>
            </a:pPr>
            <a:r>
              <a:rPr lang="ru-RU" u="sng" dirty="0">
                <a:hlinkClick r:id="rId7"/>
              </a:rPr>
              <a:t>http://</a:t>
            </a:r>
            <a:r>
              <a:rPr lang="ru-RU" u="sng" dirty="0" smtClean="0">
                <a:hlinkClick r:id="rId7"/>
              </a:rPr>
              <a:t>www.nachalka.com/taxonomy_vtn/term/1129</a:t>
            </a:r>
            <a:endParaRPr lang="ru-RU" u="sng" dirty="0" smtClean="0"/>
          </a:p>
          <a:p>
            <a:pPr marL="0" indent="0">
              <a:buNone/>
            </a:pPr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www.google.ru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069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524</Words>
  <Application>Microsoft Office PowerPoint</Application>
  <PresentationFormat>Экран (4:3)</PresentationFormat>
  <Paragraphs>174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43</cp:revision>
  <dcterms:created xsi:type="dcterms:W3CDTF">2014-02-03T07:40:53Z</dcterms:created>
  <dcterms:modified xsi:type="dcterms:W3CDTF">2016-01-27T15:31:29Z</dcterms:modified>
</cp:coreProperties>
</file>